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47" r:id="rId2"/>
    <p:sldId id="348" r:id="rId3"/>
    <p:sldId id="367" r:id="rId4"/>
    <p:sldId id="393" r:id="rId5"/>
    <p:sldId id="394" r:id="rId6"/>
    <p:sldId id="349" r:id="rId7"/>
    <p:sldId id="350" r:id="rId8"/>
    <p:sldId id="371" r:id="rId9"/>
    <p:sldId id="372" r:id="rId10"/>
    <p:sldId id="376" r:id="rId11"/>
    <p:sldId id="381" r:id="rId12"/>
    <p:sldId id="382" r:id="rId13"/>
    <p:sldId id="377" r:id="rId14"/>
    <p:sldId id="383" r:id="rId15"/>
    <p:sldId id="351" r:id="rId16"/>
    <p:sldId id="373" r:id="rId17"/>
    <p:sldId id="374" r:id="rId18"/>
    <p:sldId id="375" r:id="rId19"/>
    <p:sldId id="352" r:id="rId20"/>
    <p:sldId id="353" r:id="rId21"/>
    <p:sldId id="354" r:id="rId22"/>
    <p:sldId id="379" r:id="rId23"/>
    <p:sldId id="378" r:id="rId24"/>
    <p:sldId id="355" r:id="rId25"/>
    <p:sldId id="356" r:id="rId26"/>
    <p:sldId id="384" r:id="rId27"/>
    <p:sldId id="380" r:id="rId28"/>
    <p:sldId id="357" r:id="rId29"/>
    <p:sldId id="358" r:id="rId30"/>
    <p:sldId id="359" r:id="rId31"/>
    <p:sldId id="368" r:id="rId32"/>
    <p:sldId id="369" r:id="rId33"/>
    <p:sldId id="370" r:id="rId34"/>
    <p:sldId id="360" r:id="rId35"/>
    <p:sldId id="361" r:id="rId36"/>
    <p:sldId id="385" r:id="rId37"/>
    <p:sldId id="386" r:id="rId38"/>
    <p:sldId id="387" r:id="rId39"/>
    <p:sldId id="388" r:id="rId40"/>
    <p:sldId id="389" r:id="rId41"/>
    <p:sldId id="395" r:id="rId42"/>
    <p:sldId id="396" r:id="rId43"/>
    <p:sldId id="397" r:id="rId44"/>
    <p:sldId id="399" r:id="rId45"/>
    <p:sldId id="398" r:id="rId46"/>
    <p:sldId id="390" r:id="rId47"/>
    <p:sldId id="391" r:id="rId48"/>
    <p:sldId id="392" r:id="rId49"/>
    <p:sldId id="362" r:id="rId50"/>
    <p:sldId id="363" r:id="rId51"/>
    <p:sldId id="364" r:id="rId52"/>
    <p:sldId id="365" r:id="rId53"/>
    <p:sldId id="366" r:id="rId5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0066CC"/>
    <a:srgbClr val="FFCC99"/>
    <a:srgbClr val="0066FF"/>
    <a:srgbClr val="2B7589"/>
    <a:srgbClr val="339933"/>
    <a:srgbClr val="0099CC"/>
    <a:srgbClr val="CBCBC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5" autoAdjust="0"/>
    <p:restoredTop sz="95387" autoAdjust="0"/>
  </p:normalViewPr>
  <p:slideViewPr>
    <p:cSldViewPr>
      <p:cViewPr varScale="1">
        <p:scale>
          <a:sx n="64" d="100"/>
          <a:sy n="64" d="100"/>
        </p:scale>
        <p:origin x="-86" y="-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869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51717-2737-44C8-92A4-5D342C14B329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7A7D-E4D1-444F-A896-B476AC68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ch08/05_display1.htmlhtml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9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ch07/05_BorderStyle.html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9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ch07/06_BorderColor.html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9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ch07/07_BorderRadius.html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8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08/h_menu.html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fld id="{61B50291-FFDD-44D7-A3A6-F58D2622C891}" type="slidenum">
              <a:rPr lang="ko-KR" altLang="en-US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ch07/13_FloatPosition.html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25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ch07/14_UsingClear.html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91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ch07/15_UsingOverflow.html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7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ch07/16_FloatLayout.html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ch07/17_z-index.html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6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ch08/06_display2.html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ch07/09_StaticPosition.html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1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ch10/10_RelativePosition.html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87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ch07/11_AbsolutePosition.html</a:t>
            </a:r>
            <a:endParaRPr lang="ko-KR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6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ch07/12_FixedPosition.htmlsition.html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3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ch07/01_BoxModel.html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5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ch07/02_BoxModelSize.html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7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ch07/02_BoxModelSize.html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8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ch07/04_Boxmp.html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ch07/08_BoxShadow1.htm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ch07/08_BoxShadow2.html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3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ch07/08_BoxShadow3.html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3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06847474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80665544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712260"/>
            <a:ext cx="6858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23537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Page </a:t>
            </a:r>
            <a:fld id="{C4BAA094-4585-4D6D-8DE7-82A31996CB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aphicFrame>
        <p:nvGraphicFramePr>
          <p:cNvPr id="11" name="표 10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065346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/>
                <a:gridCol w="4572000"/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79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3020E55D-5D6E-47B7-BF49-67DF43FF0CB8}"/>
              </a:ext>
            </a:extLst>
          </p:cNvPr>
          <p:cNvGrpSpPr/>
          <p:nvPr/>
        </p:nvGrpSpPr>
        <p:grpSpPr>
          <a:xfrm>
            <a:off x="2117949" y="2661072"/>
            <a:ext cx="4686299" cy="485775"/>
            <a:chOff x="2282994" y="2753427"/>
            <a:chExt cx="4686299" cy="48577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B0614DCC-6E2E-42A1-B1BF-C91E3AC40249}"/>
              </a:ext>
            </a:extLst>
          </p:cNvPr>
          <p:cNvGrpSpPr/>
          <p:nvPr/>
        </p:nvGrpSpPr>
        <p:grpSpPr>
          <a:xfrm>
            <a:off x="2117949" y="3253668"/>
            <a:ext cx="4686299" cy="485775"/>
            <a:chOff x="2282994" y="2753427"/>
            <a:chExt cx="4686299" cy="4857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C6A8E73-B5AC-4BF3-884C-7FD4308504DC}"/>
              </a:ext>
            </a:extLst>
          </p:cNvPr>
          <p:cNvGrpSpPr/>
          <p:nvPr/>
        </p:nvGrpSpPr>
        <p:grpSpPr>
          <a:xfrm>
            <a:off x="2117949" y="3846264"/>
            <a:ext cx="4686299" cy="485775"/>
            <a:chOff x="2282994" y="2753427"/>
            <a:chExt cx="4686299" cy="48577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F4A99126-8CB6-4014-83C6-C2C82961E572}"/>
              </a:ext>
            </a:extLst>
          </p:cNvPr>
          <p:cNvGrpSpPr/>
          <p:nvPr/>
        </p:nvGrpSpPr>
        <p:grpSpPr>
          <a:xfrm>
            <a:off x="2117949" y="4438860"/>
            <a:ext cx="4686299" cy="485775"/>
            <a:chOff x="2282994" y="2753427"/>
            <a:chExt cx="4686299" cy="48577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14543BA1-34CB-4729-A8AA-6891A8A0D332}"/>
              </a:ext>
            </a:extLst>
          </p:cNvPr>
          <p:cNvGrpSpPr/>
          <p:nvPr/>
        </p:nvGrpSpPr>
        <p:grpSpPr>
          <a:xfrm>
            <a:off x="2117949" y="5031457"/>
            <a:ext cx="4686299" cy="485775"/>
            <a:chOff x="2282994" y="2753427"/>
            <a:chExt cx="4686299" cy="48577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부제목 2"/>
          <p:cNvSpPr txBox="1">
            <a:spLocks/>
          </p:cNvSpPr>
          <p:nvPr/>
        </p:nvSpPr>
        <p:spPr>
          <a:xfrm>
            <a:off x="0" y="404664"/>
            <a:ext cx="9144000" cy="1512168"/>
          </a:xfrm>
          <a:prstGeom prst="rect">
            <a:avLst/>
          </a:prstGeom>
          <a:solidFill>
            <a:srgbClr val="0066CC">
              <a:alpha val="50000"/>
            </a:srgbClr>
          </a:solidFill>
        </p:spPr>
        <p:txBody>
          <a:bodyPr anchor="ctr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kumimoji="0" lang="en-US" altLang="ko-KR" sz="2800" b="1" dirty="0" smtClean="0">
                <a:solidFill>
                  <a:schemeClr val="bg1"/>
                </a:solidFill>
              </a:rPr>
              <a:t>Chapter </a:t>
            </a:r>
            <a:r>
              <a:rPr lang="en-US" altLang="ko-KR" sz="2400" b="1" dirty="0">
                <a:solidFill>
                  <a:schemeClr val="bg1"/>
                </a:solidFill>
              </a:rPr>
              <a:t>08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레이아웃을 구성하는 </a:t>
            </a:r>
            <a:r>
              <a:rPr lang="en-US" altLang="ko-KR" b="1" dirty="0">
                <a:solidFill>
                  <a:schemeClr val="bg1"/>
                </a:solidFill>
              </a:rPr>
              <a:t>CSS </a:t>
            </a:r>
            <a:r>
              <a:rPr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184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872208"/>
          </a:xfrm>
        </p:spPr>
        <p:txBody>
          <a:bodyPr/>
          <a:lstStyle/>
          <a:p>
            <a:r>
              <a:rPr lang="ko-KR" altLang="en-US" dirty="0" smtClean="0"/>
              <a:t>박스의 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content </a:t>
            </a:r>
            <a:r>
              <a:rPr lang="en-US" altLang="ko-KR" dirty="0"/>
              <a:t>: </a:t>
            </a:r>
            <a:r>
              <a:rPr lang="ko-KR" altLang="en-US" dirty="0"/>
              <a:t>실제 내용이 표현되는 곳</a:t>
            </a:r>
          </a:p>
          <a:p>
            <a:pPr lvl="1"/>
            <a:r>
              <a:rPr lang="en-US" altLang="ko-KR" dirty="0" smtClean="0"/>
              <a:t>padding </a:t>
            </a:r>
            <a:r>
              <a:rPr lang="en-US" altLang="ko-KR" dirty="0"/>
              <a:t>: </a:t>
            </a:r>
            <a:r>
              <a:rPr lang="ko-KR" altLang="en-US" dirty="0" err="1"/>
              <a:t>콘텐츠와</a:t>
            </a:r>
            <a:r>
              <a:rPr lang="ko-KR" altLang="en-US" dirty="0"/>
              <a:t> 테두리 사이의 </a:t>
            </a:r>
            <a:r>
              <a:rPr lang="ko-KR" altLang="en-US" dirty="0" smtClean="0"/>
              <a:t>여백</a:t>
            </a:r>
            <a:endParaRPr lang="en-US" altLang="ko-KR" dirty="0"/>
          </a:p>
          <a:p>
            <a:pPr lvl="1"/>
            <a:r>
              <a:rPr lang="en-US" altLang="ko-KR" dirty="0" smtClean="0"/>
              <a:t>border </a:t>
            </a:r>
            <a:r>
              <a:rPr lang="en-US" altLang="ko-KR" dirty="0"/>
              <a:t>: </a:t>
            </a:r>
            <a:r>
              <a:rPr lang="ko-KR" altLang="en-US" dirty="0"/>
              <a:t>박스의 테두리 두께</a:t>
            </a:r>
          </a:p>
          <a:p>
            <a:pPr lvl="1"/>
            <a:r>
              <a:rPr lang="en-US" altLang="ko-KR" dirty="0" smtClean="0"/>
              <a:t>margin </a:t>
            </a:r>
            <a:r>
              <a:rPr lang="en-US" altLang="ko-KR" dirty="0"/>
              <a:t>: </a:t>
            </a:r>
            <a:r>
              <a:rPr lang="ko-KR" altLang="en-US" dirty="0"/>
              <a:t>테두리와 박스의 최종 경계 사이의 </a:t>
            </a:r>
            <a:r>
              <a:rPr lang="ko-KR" altLang="en-US" dirty="0" smtClean="0"/>
              <a:t>여백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56652"/>
            <a:ext cx="5527894" cy="3496683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xmlns="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21390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여백 크기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" y="1628800"/>
            <a:ext cx="444246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 smtClean="0"/>
              <a:t>속성값의 개수에 따라 적용되는 위치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62819"/>
            <a:ext cx="5620703" cy="42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3528" y="1258763"/>
            <a:ext cx="8344461" cy="53285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err="1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p.pad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p.mar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28073"/>
            <a:ext cx="4915759" cy="2308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528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안쪽 여백과 바깥쪽 여백 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99792" y="4444602"/>
            <a:ext cx="6732240" cy="220756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안쪽 여백과 바깥쪽 여백 지정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="pad"&gt;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20px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="mar"&gt;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margin 30px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5%, margin 5%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6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5120" y="836712"/>
            <a:ext cx="7865312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</a:t>
            </a:r>
            <a:r>
              <a:rPr lang="ko-KR" altLang="en-US" sz="1400" b="1" dirty="0">
                <a:solidFill>
                  <a:schemeClr val="tx1"/>
                </a:solidFill>
              </a:rPr>
              <a:t>여백을 네 방향으로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3093" y="1196752"/>
            <a:ext cx="7857339" cy="55446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4653136"/>
            <a:ext cx="4812219" cy="17823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64443" y="1484784"/>
            <a:ext cx="4375554" cy="2204864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네 방향 여백 지정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="mp1"&gt;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="mp2"&gt;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="mp3"&gt;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6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DE11A3-AFCD-4044-8C4A-6C1C716F645B}"/>
              </a:ext>
            </a:extLst>
          </p:cNvPr>
          <p:cNvSpPr txBox="1"/>
          <p:nvPr/>
        </p:nvSpPr>
        <p:spPr>
          <a:xfrm>
            <a:off x="251520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box-sizing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BDDB49-1233-4236-BCD2-97A08CECDDDA}"/>
              </a:ext>
            </a:extLst>
          </p:cNvPr>
          <p:cNvSpPr txBox="1"/>
          <p:nvPr/>
        </p:nvSpPr>
        <p:spPr>
          <a:xfrm>
            <a:off x="192096" y="1613718"/>
            <a:ext cx="428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실제</a:t>
            </a:r>
            <a:r>
              <a:rPr lang="en-US" altLang="ko-KR" sz="1200" dirty="0"/>
              <a:t> </a:t>
            </a:r>
            <a:r>
              <a:rPr lang="ko-KR" altLang="en-US" sz="1200" dirty="0"/>
              <a:t>박스 모델의 너비를 계산할 때 어디까지 포함할지 </a:t>
            </a:r>
            <a:r>
              <a:rPr lang="ko-KR" altLang="en-US" sz="1200" dirty="0" smtClean="0"/>
              <a:t>   결정하는 속성</a:t>
            </a:r>
            <a:r>
              <a:rPr lang="en-US" altLang="ko-KR" sz="1200" dirty="0" smtClean="0"/>
              <a:t>(box_sizing.html)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D5EE525-662F-4BC6-9E26-C8C9DAA20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37"/>
          <a:stretch/>
        </p:blipFill>
        <p:spPr>
          <a:xfrm>
            <a:off x="192096" y="2260049"/>
            <a:ext cx="3490904" cy="1168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7275BA5-056A-41C3-A2AA-EB7624EA128C}"/>
              </a:ext>
            </a:extLst>
          </p:cNvPr>
          <p:cNvSpPr txBox="1"/>
          <p:nvPr/>
        </p:nvSpPr>
        <p:spPr>
          <a:xfrm>
            <a:off x="4473429" y="1059148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box-</a:t>
            </a:r>
            <a:r>
              <a:rPr lang="en-US" altLang="ko-KR" sz="1600" b="1" dirty="0" err="1"/>
              <a:t>shdow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0090F29-0C38-45AF-8C1C-BE9CF1F79AF8}"/>
              </a:ext>
            </a:extLst>
          </p:cNvPr>
          <p:cNvSpPr txBox="1"/>
          <p:nvPr/>
        </p:nvSpPr>
        <p:spPr>
          <a:xfrm>
            <a:off x="4427984" y="1432513"/>
            <a:ext cx="3793922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선택한 요소에 그림자 효과 내기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5" y="2624510"/>
            <a:ext cx="4663119" cy="31087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49C4DE1-8FFF-43EF-893A-3C1209FCFB51}"/>
              </a:ext>
            </a:extLst>
          </p:cNvPr>
          <p:cNvGrpSpPr/>
          <p:nvPr/>
        </p:nvGrpSpPr>
        <p:grpSpPr>
          <a:xfrm>
            <a:off x="4305795" y="1264455"/>
            <a:ext cx="4838206" cy="1360054"/>
            <a:chOff x="321366" y="3119549"/>
            <a:chExt cx="5441873" cy="10464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66" y="3879409"/>
              <a:ext cx="5320954" cy="2865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9EB99E5-297C-498E-9C6D-FAA665556963}"/>
                </a:ext>
              </a:extLst>
            </p:cNvPr>
            <p:cNvSpPr/>
            <p:nvPr/>
          </p:nvSpPr>
          <p:spPr>
            <a:xfrm>
              <a:off x="3293539" y="3119549"/>
              <a:ext cx="246970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:ask="http://schemas.microsoft.com/office/drawing/2018/sketchyshapes" xmlns="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 dirty="0">
                  <a:solidFill>
                    <a:srgbClr val="0070C0"/>
                  </a:solidFill>
                </a:rPr>
                <a:t> </a:t>
              </a:r>
              <a:r>
                <a:rPr lang="ko-KR" altLang="en-US" sz="1050" dirty="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 dirty="0">
                  <a:solidFill>
                    <a:srgbClr val="0070C0"/>
                  </a:solidFill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xmlns="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flipH="1">
              <a:off x="2981844" y="3119549"/>
              <a:ext cx="1908768" cy="759860"/>
            </a:xfrm>
            <a:prstGeom prst="bentConnector4">
              <a:avLst>
                <a:gd name="adj1" fmla="val -13471"/>
                <a:gd name="adj2" fmla="val 79046"/>
              </a:avLst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82F69EE-0437-45D7-99FE-6FB0CB9E8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370" r="37665"/>
          <a:stretch/>
        </p:blipFill>
        <p:spPr>
          <a:xfrm>
            <a:off x="323528" y="5498274"/>
            <a:ext cx="2764056" cy="1069927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CA0B73DF-D018-4402-83C5-7EF0DDC97B86}"/>
              </a:ext>
            </a:extLst>
          </p:cNvPr>
          <p:cNvGrpSpPr/>
          <p:nvPr/>
        </p:nvGrpSpPr>
        <p:grpSpPr>
          <a:xfrm>
            <a:off x="0" y="778590"/>
            <a:ext cx="4139952" cy="2650410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129638" y="4045227"/>
            <a:ext cx="4010314" cy="12559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206719" y="3886296"/>
            <a:ext cx="2235584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박스 모델에 그림자 효과 주기</a:t>
            </a:r>
            <a:endParaRPr lang="en-US" altLang="ko-KR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6" y="4211255"/>
            <a:ext cx="37623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5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8" y="980728"/>
            <a:ext cx="8505411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박스에 </a:t>
            </a:r>
            <a:r>
              <a:rPr lang="ko-KR" altLang="en-US" sz="1400" b="1" dirty="0">
                <a:solidFill>
                  <a:schemeClr val="tx1"/>
                </a:solidFill>
              </a:rPr>
              <a:t>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4472963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lime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olive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340768"/>
            <a:ext cx="4752528" cy="2016224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84299"/>
            <a:ext cx="4065974" cy="21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8344461" cy="551458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#bs1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rgba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(102,186,255,0.4)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rgba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(102,186,255,0.4)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#BCE55C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#CEF279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#E4F7BA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="bs1"&gt;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특수 효과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="bs2"&gt;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특수 효과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7069" y="908720"/>
            <a:ext cx="836139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박스에 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8167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8344461" cy="496855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.shadow1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Bottom right </a:t>
            </a:r>
            <a:r>
              <a:rPr lang="en-US" altLang="ko-KR" sz="1400" b="1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.shadow2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 right </a:t>
            </a:r>
            <a:r>
              <a:rPr lang="en-US" altLang="ko-KR" sz="1400" b="1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="shadow1"&gt;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="shadow2"&gt;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44239"/>
            <a:ext cx="4608512" cy="18971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7069" y="980728"/>
            <a:ext cx="836139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박스에 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4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EC24C57-2F28-4B8F-B1B7-83D8494B5560}"/>
              </a:ext>
            </a:extLst>
          </p:cNvPr>
          <p:cNvSpPr txBox="1"/>
          <p:nvPr/>
        </p:nvSpPr>
        <p:spPr>
          <a:xfrm>
            <a:off x="107504" y="422247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border-style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DBEACE-E099-432D-B4ED-48F1A3A9D43F}"/>
              </a:ext>
            </a:extLst>
          </p:cNvPr>
          <p:cNvSpPr txBox="1"/>
          <p:nvPr/>
        </p:nvSpPr>
        <p:spPr>
          <a:xfrm>
            <a:off x="35496" y="4658700"/>
            <a:ext cx="397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기본 값이 </a:t>
            </a:r>
            <a:r>
              <a:rPr lang="en-US" altLang="ko-KR" sz="1200" dirty="0"/>
              <a:t>none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화면에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테두리 </a:t>
            </a:r>
            <a:r>
              <a:rPr lang="ko-KR" altLang="en-US" sz="1200" dirty="0" err="1">
                <a:sym typeface="Wingdings" panose="05000000000000000000" pitchFamily="2" charset="2"/>
              </a:rPr>
              <a:t>표시안됨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33" y="967728"/>
            <a:ext cx="4811487" cy="582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351" y="5589240"/>
            <a:ext cx="4830384" cy="65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57B607-54B2-465E-883A-9F52D45728BD}"/>
              </a:ext>
            </a:extLst>
          </p:cNvPr>
          <p:cNvSpPr txBox="1"/>
          <p:nvPr/>
        </p:nvSpPr>
        <p:spPr>
          <a:xfrm>
            <a:off x="204082" y="1137045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9EAFD06-ED24-43E2-B5DF-486FC0054D58}"/>
              </a:ext>
            </a:extLst>
          </p:cNvPr>
          <p:cNvSpPr txBox="1"/>
          <p:nvPr/>
        </p:nvSpPr>
        <p:spPr>
          <a:xfrm>
            <a:off x="132074" y="1573272"/>
            <a:ext cx="397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4</a:t>
            </a:r>
            <a:r>
              <a:rPr lang="ko-KR" altLang="en-US" sz="1200" dirty="0"/>
              <a:t>개 방향의 값을 한꺼번에 지정할 때는 방향 순서를 지켜야 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top</a:t>
            </a:r>
            <a:r>
              <a:rPr lang="ko-KR" altLang="en-US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right  bottom  left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959" y="2159360"/>
            <a:ext cx="1861554" cy="20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6E0698-9C59-46BD-9A47-18CA535C97DF}"/>
              </a:ext>
            </a:extLst>
          </p:cNvPr>
          <p:cNvSpPr txBox="1"/>
          <p:nvPr/>
        </p:nvSpPr>
        <p:spPr>
          <a:xfrm>
            <a:off x="196299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0417D0-E284-4E8E-9B43-63A19FCD6981}"/>
              </a:ext>
            </a:extLst>
          </p:cNvPr>
          <p:cNvSpPr txBox="1"/>
          <p:nvPr/>
        </p:nvSpPr>
        <p:spPr>
          <a:xfrm>
            <a:off x="196299" y="1484785"/>
            <a:ext cx="36331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삽입했을 때 혼자 한 줄을 차지하는 요소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요소의 너비가 </a:t>
            </a:r>
            <a:r>
              <a:rPr lang="en-US" altLang="ko-KR" sz="1200" dirty="0"/>
              <a:t>100%</a:t>
            </a:r>
            <a:br>
              <a:rPr lang="en-US" altLang="ko-KR" sz="1200" dirty="0"/>
            </a:br>
            <a:r>
              <a:rPr lang="ko-KR" altLang="en-US" sz="1100" dirty="0"/>
              <a:t>예</a:t>
            </a:r>
            <a:r>
              <a:rPr lang="en-US" altLang="ko-KR" sz="1100" dirty="0"/>
              <a:t>) &lt;div&gt;, &lt;p&gt; </a:t>
            </a:r>
            <a:r>
              <a:rPr lang="ko-KR" altLang="en-US" sz="1100" dirty="0"/>
              <a:t>등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D6D925-C550-4961-93F8-F1BF4967987C}"/>
              </a:ext>
            </a:extLst>
          </p:cNvPr>
          <p:cNvSpPr txBox="1"/>
          <p:nvPr/>
        </p:nvSpPr>
        <p:spPr>
          <a:xfrm>
            <a:off x="4537728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인라인</a:t>
            </a:r>
            <a:r>
              <a:rPr lang="ko-KR" altLang="en-US" sz="1600" b="1" dirty="0"/>
              <a:t>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9BFCDB-D4BC-4411-9142-A6A220E0CAFA}"/>
              </a:ext>
            </a:extLst>
          </p:cNvPr>
          <p:cNvSpPr txBox="1"/>
          <p:nvPr/>
        </p:nvSpPr>
        <p:spPr>
          <a:xfrm>
            <a:off x="4537728" y="1484784"/>
            <a:ext cx="413872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줄을 차지하지 않는 요소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화면에 표시되는 </a:t>
            </a:r>
            <a:r>
              <a:rPr lang="ko-KR" altLang="en-US" sz="1200" dirty="0" err="1"/>
              <a:t>콘텐츠만큼만</a:t>
            </a:r>
            <a:r>
              <a:rPr lang="ko-KR" altLang="en-US" sz="1200" dirty="0"/>
              <a:t> 영역을 차지하고 나머지 공간에는 다른 요소가 올 수 있음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100" dirty="0"/>
              <a:t>예</a:t>
            </a:r>
            <a:r>
              <a:rPr lang="en-US" altLang="ko-KR" sz="1100" dirty="0"/>
              <a:t>) 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&gt;, &lt;strong&gt; </a:t>
            </a:r>
            <a:r>
              <a:rPr lang="ko-KR" altLang="en-US" sz="1100" dirty="0"/>
              <a:t>등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7F1604F-5681-456E-A10E-3DE9FE2F5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48256" r="16257"/>
          <a:stretch/>
        </p:blipFill>
        <p:spPr>
          <a:xfrm>
            <a:off x="287017" y="3963076"/>
            <a:ext cx="3649906" cy="1908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99690FD-EE96-4101-BEF4-708C16CD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11" r="18538"/>
          <a:stretch/>
        </p:blipFill>
        <p:spPr>
          <a:xfrm>
            <a:off x="4611315" y="4634401"/>
            <a:ext cx="3777109" cy="19629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9512" y="2547615"/>
            <a:ext cx="4253285" cy="12414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287017" y="2409114"/>
            <a:ext cx="1860392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블록 레벨 요소 사용하기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4" y="2720005"/>
            <a:ext cx="4155262" cy="103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7728" y="3066086"/>
            <a:ext cx="4546895" cy="13710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716016" y="2927585"/>
            <a:ext cx="2124743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인라</a:t>
            </a:r>
            <a:r>
              <a:rPr lang="ko-KR" altLang="en-US" sz="1200" b="1"/>
              <a:t>인</a:t>
            </a:r>
            <a:r>
              <a:rPr lang="ko-KR" altLang="en-US" sz="1200" b="1" dirty="0" smtClean="0"/>
              <a:t> 레벨 요소 사용하기</a:t>
            </a:r>
            <a:endParaRPr lang="en-US" altLang="ko-KR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17" y="3212976"/>
            <a:ext cx="4433579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7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B8EDF67-6756-4597-9E3A-3AA7D503566F}"/>
              </a:ext>
            </a:extLst>
          </p:cNvPr>
          <p:cNvSpPr txBox="1"/>
          <p:nvPr/>
        </p:nvSpPr>
        <p:spPr>
          <a:xfrm>
            <a:off x="179512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B5E7C9-87A6-4644-B885-6FF799567D96}"/>
              </a:ext>
            </a:extLst>
          </p:cNvPr>
          <p:cNvSpPr txBox="1"/>
          <p:nvPr/>
        </p:nvSpPr>
        <p:spPr>
          <a:xfrm>
            <a:off x="292765" y="1553838"/>
            <a:ext cx="377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테두리</a:t>
            </a:r>
            <a:r>
              <a:rPr lang="en-US" altLang="ko-KR" sz="1200" dirty="0"/>
              <a:t> </a:t>
            </a:r>
            <a:r>
              <a:rPr lang="ko-KR" altLang="en-US" sz="1200" dirty="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6CA3B81-4B29-4E39-873C-434B451F6D13}"/>
              </a:ext>
            </a:extLst>
          </p:cNvPr>
          <p:cNvGrpSpPr/>
          <p:nvPr/>
        </p:nvGrpSpPr>
        <p:grpSpPr>
          <a:xfrm>
            <a:off x="158579" y="1390825"/>
            <a:ext cx="5088908" cy="1174078"/>
            <a:chOff x="262745" y="1390826"/>
            <a:chExt cx="6244833" cy="9598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745" y="1995817"/>
              <a:ext cx="5504276" cy="3548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599848E-50F4-427B-BDEF-FA7AAA1AFA0C}"/>
                </a:ext>
              </a:extLst>
            </p:cNvPr>
            <p:cNvSpPr txBox="1"/>
            <p:nvPr/>
          </p:nvSpPr>
          <p:spPr>
            <a:xfrm>
              <a:off x="3200458" y="1390826"/>
              <a:ext cx="3307120" cy="21386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xmlns="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738891" y="880689"/>
              <a:ext cx="391123" cy="183913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8267A7F-8EA2-4FF7-912D-021A5BA0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3" b="6123"/>
          <a:stretch/>
        </p:blipFill>
        <p:spPr>
          <a:xfrm>
            <a:off x="4968552" y="2232561"/>
            <a:ext cx="3922395" cy="18828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817682"/>
            <a:ext cx="4178419" cy="33476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0363872-AEFF-40B0-AF13-DDA52F2D79FF}"/>
              </a:ext>
            </a:extLst>
          </p:cNvPr>
          <p:cNvSpPr txBox="1"/>
          <p:nvPr/>
        </p:nvSpPr>
        <p:spPr>
          <a:xfrm>
            <a:off x="4968552" y="4135720"/>
            <a:ext cx="4499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/>
              <a:t>4</a:t>
            </a:r>
            <a:r>
              <a:rPr lang="ko-KR" altLang="en-US" sz="1200" dirty="0"/>
              <a:t>개 방향 테두리 모두 같은 값이 적용됨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/>
              <a:t>첫 </a:t>
            </a:r>
            <a:r>
              <a:rPr lang="ko-KR" altLang="en-US" sz="1200" dirty="0"/>
              <a:t>번째 값인 </a:t>
            </a:r>
            <a:r>
              <a:rPr lang="en-US" altLang="ko-KR" sz="1200" dirty="0"/>
              <a:t>thick</a:t>
            </a:r>
            <a:r>
              <a:rPr lang="ko-KR" altLang="en-US" sz="1200" dirty="0"/>
              <a:t>이 </a:t>
            </a:r>
            <a:r>
              <a:rPr lang="en-US" altLang="ko-KR" sz="1200" dirty="0"/>
              <a:t>top, bottom</a:t>
            </a:r>
            <a:r>
              <a:rPr lang="ko-KR" altLang="en-US" sz="1200" dirty="0"/>
              <a:t> 값이 되고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두 번째 값 </a:t>
            </a:r>
            <a:r>
              <a:rPr lang="en-US" altLang="ko-KR" sz="1200" dirty="0"/>
              <a:t>thin</a:t>
            </a:r>
            <a:r>
              <a:rPr lang="ko-KR" altLang="en-US" sz="1200" dirty="0"/>
              <a:t>은 </a:t>
            </a:r>
            <a:r>
              <a:rPr lang="en-US" altLang="ko-KR" sz="1200" dirty="0"/>
              <a:t>left, right</a:t>
            </a:r>
            <a:r>
              <a:rPr lang="ko-KR" altLang="en-US" sz="1200" dirty="0"/>
              <a:t> 값이 </a:t>
            </a:r>
            <a:r>
              <a:rPr lang="ko-KR" altLang="en-US" sz="1200" dirty="0" smtClean="0"/>
              <a:t>됨</a:t>
            </a:r>
            <a:endParaRPr lang="en-US" altLang="ko-KR" sz="12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/>
              <a:t>top → right → bottom으로 적용하다가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마지막 left 속성값이 빠짐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/>
              <a:t>left 속성값은 마주 보는 right 속성값과 똑같이 </a:t>
            </a:r>
            <a:r>
              <a:rPr lang="ko-KR" altLang="en-US" sz="1200" dirty="0" smtClean="0"/>
              <a:t>적용됨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/>
              <a:t>top → right →bottom → left</a:t>
            </a:r>
            <a:r>
              <a:rPr lang="ko-KR" altLang="en-US" sz="1200" dirty="0"/>
              <a:t>순으로 적용됨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59246" y="2003755"/>
            <a:ext cx="3933234" cy="21319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947371" y="1844824"/>
            <a:ext cx="393323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박스 모델의 테두리 두께 지정하기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070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531371-4824-44BB-A87C-1ACF30317EAF}"/>
              </a:ext>
            </a:extLst>
          </p:cNvPr>
          <p:cNvSpPr txBox="1"/>
          <p:nvPr/>
        </p:nvSpPr>
        <p:spPr>
          <a:xfrm>
            <a:off x="120057" y="115134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border-color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322413-2220-4FCA-BD00-41CA3F314D82}"/>
              </a:ext>
            </a:extLst>
          </p:cNvPr>
          <p:cNvSpPr txBox="1"/>
          <p:nvPr/>
        </p:nvSpPr>
        <p:spPr>
          <a:xfrm>
            <a:off x="120057" y="1547500"/>
            <a:ext cx="154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테두리</a:t>
            </a:r>
            <a:r>
              <a:rPr lang="en-US" altLang="ko-KR" sz="1200" dirty="0"/>
              <a:t> </a:t>
            </a:r>
            <a:r>
              <a:rPr lang="ko-KR" altLang="en-US" sz="1200" dirty="0"/>
              <a:t>색상</a:t>
            </a:r>
            <a:r>
              <a:rPr lang="en-US" altLang="ko-KR" sz="1200" dirty="0"/>
              <a:t> </a:t>
            </a:r>
            <a:r>
              <a:rPr lang="ko-KR" altLang="en-US" sz="1200" dirty="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10CA06-52C2-49D1-A07E-5541D7BEB626}"/>
              </a:ext>
            </a:extLst>
          </p:cNvPr>
          <p:cNvSpPr txBox="1"/>
          <p:nvPr/>
        </p:nvSpPr>
        <p:spPr>
          <a:xfrm>
            <a:off x="4637013" y="103973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914440-AF69-4C80-BBAF-9AA28651F2A2}"/>
              </a:ext>
            </a:extLst>
          </p:cNvPr>
          <p:cNvSpPr txBox="1"/>
          <p:nvPr/>
        </p:nvSpPr>
        <p:spPr>
          <a:xfrm>
            <a:off x="4687348" y="1414002"/>
            <a:ext cx="4205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테두리 스타일과 두께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등을 묶어 표기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border-top</a:t>
            </a:r>
            <a:r>
              <a:rPr lang="ko-KR" altLang="en-US" sz="1200" dirty="0"/>
              <a:t>이나 </a:t>
            </a:r>
            <a:r>
              <a:rPr lang="en-US" altLang="ko-KR" sz="1200" dirty="0"/>
              <a:t>border-right</a:t>
            </a:r>
            <a:r>
              <a:rPr lang="ko-KR" altLang="en-US" sz="1200" dirty="0"/>
              <a:t>처럼 방향을 함께 </a:t>
            </a:r>
            <a:r>
              <a:rPr lang="ko-KR" altLang="en-US" sz="1200" dirty="0" smtClean="0"/>
              <a:t>써서      </a:t>
            </a:r>
            <a:r>
              <a:rPr lang="en-US" altLang="ko-KR" sz="1200" dirty="0"/>
              <a:t>4</a:t>
            </a:r>
            <a:r>
              <a:rPr lang="ko-KR" altLang="en-US" sz="1200" dirty="0"/>
              <a:t>개 방향의 스타일을 따로 지정할 수 있음 </a:t>
            </a: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CD7C4D-373B-4D0F-BB01-F148C5C19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22" r="29065"/>
          <a:stretch/>
        </p:blipFill>
        <p:spPr>
          <a:xfrm>
            <a:off x="251520" y="5013176"/>
            <a:ext cx="3216909" cy="1389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E2ABBF1-2CB7-4152-A67D-BE1B8527E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11" r="23953"/>
          <a:stretch/>
        </p:blipFill>
        <p:spPr>
          <a:xfrm>
            <a:off x="4775431" y="5379522"/>
            <a:ext cx="3240413" cy="13607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1520" y="2303712"/>
            <a:ext cx="2819365" cy="2565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>
            <a:off x="386850" y="2467464"/>
            <a:ext cx="2417241" cy="23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323528" y="2123564"/>
            <a:ext cx="25490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박스 모델의 테두리 색상 지정하기</a:t>
            </a:r>
            <a:endParaRPr lang="en-US" altLang="ko-KR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4242313" y="2852936"/>
            <a:ext cx="4806279" cy="21319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429020" y="2686768"/>
            <a:ext cx="25912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테두리 스타일 묶어서 지정하기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0704" y="3080835"/>
            <a:ext cx="4633651" cy="188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9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02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테두리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9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테두리 </a:t>
            </a:r>
            <a:r>
              <a:rPr lang="ko-KR" altLang="en-US" sz="1400" b="1" dirty="0">
                <a:solidFill>
                  <a:schemeClr val="tx1"/>
                </a:solidFill>
              </a:rPr>
              <a:t>스타일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8344461" cy="54726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h3.none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h3.hidden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h3.groove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h3.ridge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h3.outset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h3.mix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pt-BR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="none"&gt;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 border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pt-BR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="hidden"&gt;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="dotted"&gt;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="dashed"&gt;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="solid"&gt;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="double"&gt;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="groove"&gt;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="ridge"&gt;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="inset"&gt;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="outset"&gt;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pt-BR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="mix"&gt;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mix border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pt-BR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09" y="760948"/>
            <a:ext cx="4320480" cy="303069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1A678AA9-27D0-4D96-AFA4-D64F7FC2DC1D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6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7544" y="774701"/>
            <a:ext cx="8308449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테두리의 </a:t>
            </a:r>
            <a:r>
              <a:rPr lang="ko-KR" altLang="en-US" sz="1400" b="1" dirty="0">
                <a:solidFill>
                  <a:schemeClr val="tx1"/>
                </a:solidFill>
              </a:rPr>
              <a:t>네 방향에 각각 다른 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5" y="1134741"/>
            <a:ext cx="3896899" cy="572325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endParaRPr lang="en-US" altLang="ko-KR" sz="12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75492" y="1124744"/>
            <a:ext cx="4400501" cy="330237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 smtClean="0">
              <a:solidFill>
                <a:srgbClr val="8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border-bottom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상하좌우 테두리는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border-top, </a:t>
            </a:r>
            <a:endParaRPr lang="en-US" altLang="ko-KR" sz="12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border-right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border-bottom, border-left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속성을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이용해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지정할 수 있습니다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endParaRPr lang="en-US" altLang="ko-KR" sz="1200" b="1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2" y="4653136"/>
            <a:ext cx="3932882" cy="211634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1A678AA9-27D0-4D96-AFA4-D64F7FC2DC1D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9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D4B778-EF46-4DDA-8CC4-344399211D06}"/>
              </a:ext>
            </a:extLst>
          </p:cNvPr>
          <p:cNvSpPr txBox="1"/>
          <p:nvPr/>
        </p:nvSpPr>
        <p:spPr>
          <a:xfrm>
            <a:off x="251520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border-radius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09D09A-70A4-498C-B393-C6870CD9595C}"/>
              </a:ext>
            </a:extLst>
          </p:cNvPr>
          <p:cNvSpPr txBox="1"/>
          <p:nvPr/>
        </p:nvSpPr>
        <p:spPr>
          <a:xfrm>
            <a:off x="251520" y="1604227"/>
            <a:ext cx="398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박스 모델의 테두리를 둥글게 처리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박스 모델의 </a:t>
            </a:r>
            <a:r>
              <a:rPr lang="ko-KR" altLang="en-US" sz="1200" dirty="0" err="1"/>
              <a:t>꼭짓점</a:t>
            </a:r>
            <a:r>
              <a:rPr lang="ko-KR" altLang="en-US" sz="1200" dirty="0"/>
              <a:t> 부분에 원</a:t>
            </a:r>
            <a:r>
              <a:rPr lang="en-US" altLang="ko-KR" sz="1200" dirty="0"/>
              <a:t>(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r)</a:t>
            </a:r>
            <a:r>
              <a:rPr lang="ko-KR" altLang="en-US" sz="1200" dirty="0"/>
              <a:t>이 있다고 </a:t>
            </a:r>
            <a:r>
              <a:rPr lang="ko-KR" altLang="en-US" sz="1200" dirty="0" smtClean="0"/>
              <a:t>  가정해서 </a:t>
            </a:r>
            <a:r>
              <a:rPr lang="ko-KR" altLang="en-US" sz="1200" dirty="0"/>
              <a:t>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8" y="2492896"/>
            <a:ext cx="1730230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149080"/>
            <a:ext cx="3318175" cy="497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797970"/>
            <a:ext cx="4147801" cy="11513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20" y="2019112"/>
            <a:ext cx="1405676" cy="1271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23929" y="1405375"/>
            <a:ext cx="3578812" cy="2095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030659" y="1220709"/>
            <a:ext cx="273545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이미지의 </a:t>
            </a:r>
            <a:r>
              <a:rPr lang="ko-KR" altLang="en-US" sz="1200" b="1" dirty="0" err="1" smtClean="0"/>
              <a:t>꼭짓점을</a:t>
            </a:r>
            <a:r>
              <a:rPr lang="ko-KR" altLang="en-US" sz="1200" b="1" dirty="0" smtClean="0"/>
              <a:t> 둥글게 표시하기</a:t>
            </a:r>
            <a:endParaRPr lang="en-US" altLang="ko-KR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9" y="1700808"/>
            <a:ext cx="3414822" cy="16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55976" y="4509120"/>
            <a:ext cx="3523505" cy="2232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499992" y="4283804"/>
            <a:ext cx="22230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이미지를  원형으로 </a:t>
            </a:r>
            <a:r>
              <a:rPr lang="ko-KR" altLang="en-US" sz="1200" b="1" dirty="0" err="1" smtClean="0"/>
              <a:t>표사하기</a:t>
            </a:r>
            <a:endParaRPr lang="en-US" altLang="ko-KR" sz="12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35" y="4767900"/>
            <a:ext cx="3408125" cy="19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390" y="5301209"/>
            <a:ext cx="1296106" cy="14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D4B778-EF46-4DDA-8CC4-344399211D06}"/>
              </a:ext>
            </a:extLst>
          </p:cNvPr>
          <p:cNvSpPr txBox="1"/>
          <p:nvPr/>
        </p:nvSpPr>
        <p:spPr>
          <a:xfrm>
            <a:off x="465588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09D09A-70A4-498C-B393-C6870CD9595C}"/>
              </a:ext>
            </a:extLst>
          </p:cNvPr>
          <p:cNvSpPr txBox="1"/>
          <p:nvPr/>
        </p:nvSpPr>
        <p:spPr>
          <a:xfrm>
            <a:off x="509630" y="1604228"/>
            <a:ext cx="694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border</a:t>
            </a:r>
            <a:r>
              <a:rPr lang="ko-KR" altLang="en-US" sz="1200" dirty="0"/>
              <a:t>와 </a:t>
            </a:r>
            <a:r>
              <a:rPr lang="en-US" altLang="ko-KR" sz="1200" dirty="0"/>
              <a:t>radius </a:t>
            </a:r>
            <a:r>
              <a:rPr lang="ko-KR" altLang="en-US" sz="1200" dirty="0"/>
              <a:t>사이에 위치를 나타내는 </a:t>
            </a:r>
            <a:r>
              <a:rPr lang="ko-KR" altLang="en-US" sz="1200" dirty="0" err="1"/>
              <a:t>예약어를</a:t>
            </a:r>
            <a:r>
              <a:rPr lang="ko-KR" altLang="en-US" sz="1200" dirty="0"/>
              <a:t> 사용하면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꼭짓점</a:t>
            </a:r>
            <a:r>
              <a:rPr lang="ko-KR" altLang="en-US" sz="1200" dirty="0" smtClean="0"/>
              <a:t> 마다 </a:t>
            </a:r>
            <a:r>
              <a:rPr lang="ko-KR" altLang="en-US" sz="1200" dirty="0"/>
              <a:t>다르게 처리 가능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F1F1FE-1C19-457B-A9E9-0B7C17FA1B25}"/>
              </a:ext>
            </a:extLst>
          </p:cNvPr>
          <p:cNvSpPr txBox="1"/>
          <p:nvPr/>
        </p:nvSpPr>
        <p:spPr>
          <a:xfrm>
            <a:off x="509630" y="2255381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" y="2532378"/>
            <a:ext cx="3434123" cy="23367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5643D97-36E7-4869-9B4C-66CDFFA1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28" r="29091"/>
          <a:stretch/>
        </p:blipFill>
        <p:spPr>
          <a:xfrm>
            <a:off x="4368454" y="4725144"/>
            <a:ext cx="2186726" cy="17958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26492" y="2236222"/>
            <a:ext cx="3209712" cy="23449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499992" y="2001074"/>
            <a:ext cx="244827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원하는 </a:t>
            </a:r>
            <a:r>
              <a:rPr lang="ko-KR" altLang="en-US" sz="1200" b="1" dirty="0" err="1" smtClean="0"/>
              <a:t>꼭짓점만</a:t>
            </a:r>
            <a:r>
              <a:rPr lang="ko-KR" altLang="en-US" sz="1200" b="1" dirty="0" smtClean="0"/>
              <a:t> 둥글게 처리하기</a:t>
            </a:r>
            <a:endParaRPr lang="en-US" altLang="ko-KR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/>
          <a:stretch/>
        </p:blipFill>
        <p:spPr bwMode="auto">
          <a:xfrm>
            <a:off x="4367851" y="2393299"/>
            <a:ext cx="3108219" cy="2164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6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4320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smtClean="0"/>
              <a:t>border-radius   (</a:t>
            </a:r>
            <a:r>
              <a:rPr lang="ko-KR" altLang="en-US" sz="1400" dirty="0" smtClean="0"/>
              <a:t>테두리의 </a:t>
            </a:r>
            <a:r>
              <a:rPr lang="ko-KR" altLang="en-US" sz="1400" dirty="0" err="1" smtClean="0"/>
              <a:t>모서를</a:t>
            </a:r>
            <a:r>
              <a:rPr lang="ko-KR" altLang="en-US" sz="1400" dirty="0" smtClean="0"/>
              <a:t> 둥글게 설정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2" y="4221087"/>
            <a:ext cx="2965152" cy="2306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3" y="1772816"/>
            <a:ext cx="5189310" cy="230425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5F9662B7-7655-4421-9CBC-039B16D64858}"/>
              </a:ext>
            </a:extLst>
          </p:cNvPr>
          <p:cNvSpPr txBox="1">
            <a:spLocks/>
          </p:cNvSpPr>
          <p:nvPr/>
        </p:nvSpPr>
        <p:spPr bwMode="auto">
          <a:xfrm>
            <a:off x="403920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9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박스에 </a:t>
            </a:r>
            <a:r>
              <a:rPr lang="ko-KR" altLang="en-US" sz="1400" b="1" dirty="0">
                <a:solidFill>
                  <a:schemeClr val="tx1"/>
                </a:solidFill>
              </a:rPr>
              <a:t>둥근 모서리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적용하기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4140481" cy="55446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lime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30%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.br3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sv-SE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81832"/>
            <a:ext cx="3955876" cy="20882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27551" y="1268760"/>
            <a:ext cx="4203980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border-top-left-radius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5F9662B7-7655-4421-9CBC-039B16D64858}"/>
              </a:ext>
            </a:extLst>
          </p:cNvPr>
          <p:cNvSpPr txBox="1">
            <a:spLocks/>
          </p:cNvSpPr>
          <p:nvPr/>
        </p:nvSpPr>
        <p:spPr bwMode="auto">
          <a:xfrm>
            <a:off x="403920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6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D6C4E7-FC78-4379-A8FA-BD1666C523FB}"/>
              </a:ext>
            </a:extLst>
          </p:cNvPr>
          <p:cNvSpPr txBox="1"/>
          <p:nvPr/>
        </p:nvSpPr>
        <p:spPr>
          <a:xfrm>
            <a:off x="137903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margin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A02E3D-BB0F-4232-B144-1CF2944A1623}"/>
              </a:ext>
            </a:extLst>
          </p:cNvPr>
          <p:cNvSpPr txBox="1"/>
          <p:nvPr/>
        </p:nvSpPr>
        <p:spPr>
          <a:xfrm>
            <a:off x="137903" y="1531046"/>
            <a:ext cx="3793922" cy="60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요소 주변의 여백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마진을</a:t>
            </a:r>
            <a:r>
              <a:rPr lang="en-US" altLang="ko-KR" sz="1200" dirty="0"/>
              <a:t> </a:t>
            </a:r>
            <a:r>
              <a:rPr lang="ko-KR" altLang="en-US" sz="1200" dirty="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3" y="2278340"/>
            <a:ext cx="3076676" cy="450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3" y="2728461"/>
            <a:ext cx="4722129" cy="1510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2F46CB-AAEB-4F6D-A77F-C4C5DA6320E2}"/>
              </a:ext>
            </a:extLst>
          </p:cNvPr>
          <p:cNvSpPr txBox="1"/>
          <p:nvPr/>
        </p:nvSpPr>
        <p:spPr>
          <a:xfrm>
            <a:off x="5350078" y="1124744"/>
            <a:ext cx="354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margin </a:t>
            </a:r>
            <a:r>
              <a:rPr lang="ko-KR" altLang="en-US" sz="1400" b="1" dirty="0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534AAE-1328-47F6-B87F-B8455CE373C8}"/>
              </a:ext>
            </a:extLst>
          </p:cNvPr>
          <p:cNvSpPr txBox="1"/>
          <p:nvPr/>
        </p:nvSpPr>
        <p:spPr>
          <a:xfrm>
            <a:off x="5350078" y="1467331"/>
            <a:ext cx="390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배치할 요소의 </a:t>
            </a:r>
            <a:r>
              <a:rPr lang="ko-KR" altLang="en-US" sz="1200" dirty="0" err="1"/>
              <a:t>너빗값이</a:t>
            </a:r>
            <a:r>
              <a:rPr lang="ko-KR" altLang="en-US" sz="1200" dirty="0"/>
              <a:t> 정해져 있어야 함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margin-left</a:t>
            </a:r>
            <a:r>
              <a:rPr lang="ko-KR" altLang="en-US" sz="1200" dirty="0"/>
              <a:t>와 </a:t>
            </a:r>
            <a:r>
              <a:rPr lang="en-US" altLang="ko-KR" sz="1200" dirty="0"/>
              <a:t>margin-right</a:t>
            </a:r>
            <a:r>
              <a:rPr lang="ko-KR" altLang="en-US" sz="1200" dirty="0"/>
              <a:t>의 속성값을 </a:t>
            </a:r>
            <a:r>
              <a:rPr lang="en-US" altLang="ko-KR" sz="1200" dirty="0"/>
              <a:t>auto</a:t>
            </a:r>
            <a:r>
              <a:rPr lang="ko-KR" altLang="en-US" sz="1200" dirty="0"/>
              <a:t>로 지정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5" y="4346304"/>
            <a:ext cx="3526883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xmlns="" id="{E076F5A9-5814-458D-A371-E18EF6725C92}"/>
              </a:ext>
            </a:extLst>
          </p:cNvPr>
          <p:cNvSpPr/>
          <p:nvPr/>
        </p:nvSpPr>
        <p:spPr>
          <a:xfrm rot="10800000">
            <a:off x="4141908" y="6237312"/>
            <a:ext cx="2683582" cy="504056"/>
          </a:xfrm>
          <a:prstGeom prst="bentArrow">
            <a:avLst>
              <a:gd name="adj1" fmla="val 25000"/>
              <a:gd name="adj2" fmla="val 24049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975" y="980729"/>
            <a:ext cx="1450105" cy="17302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92080" y="2420888"/>
            <a:ext cx="3775862" cy="38884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5350078" y="2195572"/>
            <a:ext cx="35165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 smtClean="0"/>
              <a:t>웹문서</a:t>
            </a:r>
            <a:r>
              <a:rPr lang="ko-KR" altLang="en-US" sz="1200" b="1" dirty="0" smtClean="0"/>
              <a:t> 전체를 웹 브라우저 화면 중앙에 배치하기</a:t>
            </a:r>
            <a:endParaRPr lang="en-US" altLang="ko-KR" sz="1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15" y="2576779"/>
            <a:ext cx="3703593" cy="369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8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6552C80-157E-4EF6-BF75-9F89A7B2E019}"/>
              </a:ext>
            </a:extLst>
          </p:cNvPr>
          <p:cNvSpPr txBox="1"/>
          <p:nvPr/>
        </p:nvSpPr>
        <p:spPr>
          <a:xfrm>
            <a:off x="465588" y="1157681"/>
            <a:ext cx="3356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A2BE6CD-A492-423C-B3A9-FE22CACACEAC}"/>
              </a:ext>
            </a:extLst>
          </p:cNvPr>
          <p:cNvSpPr txBox="1"/>
          <p:nvPr/>
        </p:nvSpPr>
        <p:spPr>
          <a:xfrm>
            <a:off x="530473" y="1531047"/>
            <a:ext cx="4617591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세로로 배치할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마진과 마진이 만날 때 마진 값이 큰 쪽으로 겹쳐지는 것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18" y="2647461"/>
            <a:ext cx="2723258" cy="2744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5C26216-2E47-4092-B288-152147B46996}"/>
              </a:ext>
            </a:extLst>
          </p:cNvPr>
          <p:cNvSpPr txBox="1"/>
          <p:nvPr/>
        </p:nvSpPr>
        <p:spPr>
          <a:xfrm>
            <a:off x="683568" y="3656057"/>
            <a:ext cx="8418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80" y="4594510"/>
            <a:ext cx="1202148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7" y="4439340"/>
            <a:ext cx="1241193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462BEA1-4313-4B29-BE71-B46E9FE866D4}"/>
              </a:ext>
            </a:extLst>
          </p:cNvPr>
          <p:cNvSpPr txBox="1"/>
          <p:nvPr/>
        </p:nvSpPr>
        <p:spPr>
          <a:xfrm>
            <a:off x="4450183" y="3656057"/>
            <a:ext cx="8418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DCB2A51-2540-4FF8-8848-761FA26EE25D}"/>
              </a:ext>
            </a:extLst>
          </p:cNvPr>
          <p:cNvSpPr txBox="1"/>
          <p:nvPr/>
        </p:nvSpPr>
        <p:spPr>
          <a:xfrm>
            <a:off x="5819862" y="1232482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0328AAB-E0C4-4599-B85F-9E12EB8C4D91}"/>
              </a:ext>
            </a:extLst>
          </p:cNvPr>
          <p:cNvSpPr txBox="1"/>
          <p:nvPr/>
        </p:nvSpPr>
        <p:spPr>
          <a:xfrm>
            <a:off x="5884747" y="1605847"/>
            <a:ext cx="3793922" cy="60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콘텐츠</a:t>
            </a:r>
            <a:r>
              <a:rPr lang="ko-KR" altLang="en-US" sz="1200" dirty="0"/>
              <a:t> 영역과 테두리 사이의 여백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마진을 지정하는 방법과 같다</a:t>
            </a:r>
            <a:endParaRPr lang="en-US" altLang="ko-KR" sz="12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408176"/>
            <a:ext cx="2758530" cy="2324110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xmlns="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890094" y="4019484"/>
            <a:ext cx="742624" cy="419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xmlns="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355976" y="4019485"/>
            <a:ext cx="767078" cy="57502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2725" y="1376363"/>
            <a:ext cx="8642350" cy="5235575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395536" y="332334"/>
            <a:ext cx="83518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b="1" dirty="0" smtClean="0"/>
              <a:t>디스플레이 </a:t>
            </a:r>
            <a:r>
              <a:rPr lang="ko-KR" altLang="en-US" b="1" dirty="0"/>
              <a:t>방식 </a:t>
            </a:r>
            <a:r>
              <a:rPr lang="en-US" altLang="ko-KR" b="1" dirty="0"/>
              <a:t>– </a:t>
            </a:r>
            <a:r>
              <a:rPr lang="ko-KR" altLang="en-US" b="1" dirty="0" err="1"/>
              <a:t>인라인과</a:t>
            </a:r>
            <a:r>
              <a:rPr lang="ko-KR" altLang="en-US" b="1" dirty="0"/>
              <a:t> 블록</a:t>
            </a:r>
          </a:p>
        </p:txBody>
      </p:sp>
      <p:pic>
        <p:nvPicPr>
          <p:cNvPr id="2355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3436"/>
            <a:ext cx="6411168" cy="579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773238"/>
            <a:ext cx="4199808" cy="308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6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05422F-AC2F-4C43-9A6B-AB9DC6DD8C8C}"/>
              </a:ext>
            </a:extLst>
          </p:cNvPr>
          <p:cNvSpPr txBox="1"/>
          <p:nvPr/>
        </p:nvSpPr>
        <p:spPr>
          <a:xfrm>
            <a:off x="142841" y="1052736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0AD90A-4A65-4B9C-930F-73EE749FA456}"/>
              </a:ext>
            </a:extLst>
          </p:cNvPr>
          <p:cNvSpPr txBox="1"/>
          <p:nvPr/>
        </p:nvSpPr>
        <p:spPr>
          <a:xfrm>
            <a:off x="109240" y="1477014"/>
            <a:ext cx="291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요소의</a:t>
            </a:r>
            <a:r>
              <a:rPr lang="en-US" altLang="ko-KR" sz="1200" dirty="0"/>
              <a:t> </a:t>
            </a:r>
            <a:r>
              <a:rPr lang="ko-KR" altLang="en-US" sz="1200" dirty="0"/>
              <a:t>배치 방법 결정</a:t>
            </a:r>
            <a:r>
              <a:rPr lang="en-US" altLang="ko-KR" sz="1200" dirty="0"/>
              <a:t>.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1" y="4952599"/>
            <a:ext cx="5581287" cy="1661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CB73F99-5C20-49AE-827E-0AFF9A3BDDF0}"/>
              </a:ext>
            </a:extLst>
          </p:cNvPr>
          <p:cNvSpPr txBox="1"/>
          <p:nvPr/>
        </p:nvSpPr>
        <p:spPr>
          <a:xfrm>
            <a:off x="187156" y="4164834"/>
            <a:ext cx="39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블록 레벨 요소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레벨 요소를 바꿀 때 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사용하는 </a:t>
            </a:r>
            <a:r>
              <a:rPr lang="ko-KR" altLang="en-US" sz="1200" b="1" dirty="0"/>
              <a:t>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0" y="1305325"/>
            <a:ext cx="4869213" cy="24859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873" y="3861048"/>
            <a:ext cx="4556387" cy="110988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xmlns="" id="{3F5D57E0-E6C2-423F-AFE6-314797304849}"/>
              </a:ext>
            </a:extLst>
          </p:cNvPr>
          <p:cNvSpPr/>
          <p:nvPr/>
        </p:nvSpPr>
        <p:spPr>
          <a:xfrm>
            <a:off x="1757737" y="1093109"/>
            <a:ext cx="2642693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2AC8427-38C0-4C8A-9735-922CD79477DE}"/>
              </a:ext>
            </a:extLst>
          </p:cNvPr>
          <p:cNvSpPr txBox="1"/>
          <p:nvPr/>
        </p:nvSpPr>
        <p:spPr>
          <a:xfrm>
            <a:off x="1827732" y="1081633"/>
            <a:ext cx="270142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9466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2"/>
          <p:cNvSpPr>
            <a:spLocks noGrp="1"/>
          </p:cNvSpPr>
          <p:nvPr>
            <p:ph type="title"/>
          </p:nvPr>
        </p:nvSpPr>
        <p:spPr>
          <a:xfrm>
            <a:off x="250825" y="356716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</a:p>
        </p:txBody>
      </p:sp>
      <p:pic>
        <p:nvPicPr>
          <p:cNvPr id="25604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8" y="911469"/>
            <a:ext cx="6876256" cy="594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07"/>
          <a:stretch/>
        </p:blipFill>
        <p:spPr bwMode="auto">
          <a:xfrm>
            <a:off x="4124102" y="1502422"/>
            <a:ext cx="3888431" cy="284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301560"/>
            <a:ext cx="4480346" cy="150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47664" y="3821909"/>
            <a:ext cx="1714512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1640" y="6381328"/>
            <a:ext cx="1714512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31976"/>
            <a:ext cx="7503686" cy="570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56792"/>
            <a:ext cx="3959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14480" y="3356992"/>
            <a:ext cx="1285884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 bwMode="auto">
          <a:xfrm>
            <a:off x="250825" y="356716"/>
            <a:ext cx="75612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mtClean="0"/>
              <a:t>display </a:t>
            </a:r>
            <a:r>
              <a:rPr kumimoji="0" lang="ko-KR" altLang="en-US" smtClean="0"/>
              <a:t>속성</a:t>
            </a:r>
            <a:endParaRPr kumimoji="0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1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863645"/>
            <a:ext cx="6315422" cy="599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651250"/>
            <a:ext cx="396081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50825" y="356716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6068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68E46C3-459D-432D-AA19-2A28B2468BB8}"/>
              </a:ext>
            </a:extLst>
          </p:cNvPr>
          <p:cNvSpPr txBox="1"/>
          <p:nvPr/>
        </p:nvSpPr>
        <p:spPr>
          <a:xfrm>
            <a:off x="147524" y="1132514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float </a:t>
            </a:r>
            <a:r>
              <a:rPr lang="ko-KR" altLang="en-US" sz="1600" b="1" dirty="0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0A41A4-59A9-41C3-AADF-8A664E3BE6C5}"/>
              </a:ext>
            </a:extLst>
          </p:cNvPr>
          <p:cNvSpPr txBox="1"/>
          <p:nvPr/>
        </p:nvSpPr>
        <p:spPr>
          <a:xfrm>
            <a:off x="107505" y="1566636"/>
            <a:ext cx="18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요소를</a:t>
            </a:r>
            <a:r>
              <a:rPr lang="en-US" altLang="ko-KR" sz="1200" dirty="0"/>
              <a:t> </a:t>
            </a:r>
            <a:r>
              <a:rPr lang="ko-KR" altLang="en-US" sz="1200" dirty="0"/>
              <a:t>왼쪽이나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오른쪽에 떠 있게 만듦</a:t>
            </a:r>
            <a:endParaRPr lang="en-US" altLang="ko-KR" sz="1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1CCF61E-76B2-430A-91F7-7C29445CAD5B}"/>
              </a:ext>
            </a:extLst>
          </p:cNvPr>
          <p:cNvCxnSpPr/>
          <p:nvPr/>
        </p:nvCxnSpPr>
        <p:spPr>
          <a:xfrm>
            <a:off x="4932040" y="780177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838" y="4387742"/>
            <a:ext cx="2593086" cy="2412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03FFACF-6138-4201-8E08-770D81F7C0CA}"/>
              </a:ext>
            </a:extLst>
          </p:cNvPr>
          <p:cNvSpPr txBox="1"/>
          <p:nvPr/>
        </p:nvSpPr>
        <p:spPr>
          <a:xfrm>
            <a:off x="5222147" y="1132514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FB10A0D-B073-422C-AC4F-5358AF4DD75F}"/>
              </a:ext>
            </a:extLst>
          </p:cNvPr>
          <p:cNvSpPr txBox="1"/>
          <p:nvPr/>
        </p:nvSpPr>
        <p:spPr>
          <a:xfrm>
            <a:off x="5222147" y="1665843"/>
            <a:ext cx="305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float </a:t>
            </a:r>
            <a:r>
              <a:rPr lang="ko-KR" altLang="en-US" sz="1200" dirty="0"/>
              <a:t>속성을 무효화 시키는 속성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35"/>
          <a:stretch/>
        </p:blipFill>
        <p:spPr>
          <a:xfrm>
            <a:off x="5222147" y="2604378"/>
            <a:ext cx="3543285" cy="15935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47" y="2050703"/>
            <a:ext cx="3143940" cy="4552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7" y="1032447"/>
            <a:ext cx="3096344" cy="21580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3885" y="3451471"/>
            <a:ext cx="3775862" cy="2569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395536" y="3266805"/>
            <a:ext cx="231826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mtClean="0"/>
              <a:t>텍스트 왼쪽에 이미지 배치하기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8" y="3739185"/>
            <a:ext cx="3703032" cy="220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5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8858CB-B369-4256-9874-086C653A2505}"/>
              </a:ext>
            </a:extLst>
          </p:cNvPr>
          <p:cNvSpPr txBox="1"/>
          <p:nvPr/>
        </p:nvSpPr>
        <p:spPr>
          <a:xfrm>
            <a:off x="95055" y="1132514"/>
            <a:ext cx="329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358AFD-8DD2-4EC6-8B50-54923928CA2A}"/>
              </a:ext>
            </a:extLst>
          </p:cNvPr>
          <p:cNvSpPr txBox="1"/>
          <p:nvPr/>
        </p:nvSpPr>
        <p:spPr>
          <a:xfrm>
            <a:off x="95055" y="1484784"/>
            <a:ext cx="382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요소의 위치를 지정하는 속성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2" r="18003" b="5873"/>
          <a:stretch/>
        </p:blipFill>
        <p:spPr>
          <a:xfrm>
            <a:off x="95054" y="1761783"/>
            <a:ext cx="4188913" cy="1692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4C1543A-57B3-46AD-A1D4-F654C41A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/>
          <a:stretch/>
        </p:blipFill>
        <p:spPr>
          <a:xfrm>
            <a:off x="167063" y="3528127"/>
            <a:ext cx="3900881" cy="3357257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xmlns="" id="{08012977-7E1D-4BD0-80DE-08D5C3360A9C}"/>
              </a:ext>
            </a:extLst>
          </p:cNvPr>
          <p:cNvSpPr/>
          <p:nvPr/>
        </p:nvSpPr>
        <p:spPr>
          <a:xfrm rot="10800000">
            <a:off x="3979949" y="5595247"/>
            <a:ext cx="2680283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8244" y="1132514"/>
            <a:ext cx="4759511" cy="44987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572000" y="917070"/>
            <a:ext cx="231826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텍스트 요소 자유롭게 배치하기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1324619"/>
            <a:ext cx="4628027" cy="42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float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44461" cy="53285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웹 문서의 레이아웃을 설계하는 과정에서 많이 사용하는 속성입니다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특정 요소를 떠 있게 해줍니다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 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말의 의미는 특정 요소가 기본 레이아웃에서 벗어나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왼쪽이나 오른쪽에 이동하는 것을 말합니다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복잡한 형태의 레이아웃을 구성하는 데 필요한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핵심 속성으로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요소가 주변 요소와 자연스럽게 어울리도록 해줍니다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주의할 점은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사용할 때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요소의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고정되면 안 되기 때문에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사용하면 안 됩니다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28800"/>
            <a:ext cx="398335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792088"/>
          </a:xfrm>
        </p:spPr>
        <p:txBody>
          <a:bodyPr/>
          <a:lstStyle/>
          <a:p>
            <a:r>
              <a:rPr lang="en-US" altLang="ko-KR" sz="1800" dirty="0" smtClean="0"/>
              <a:t>clear</a:t>
            </a:r>
            <a:endParaRPr lang="en-US" altLang="ko-KR" sz="1800" dirty="0"/>
          </a:p>
          <a:p>
            <a:pPr lvl="1"/>
            <a:r>
              <a:rPr lang="en-US" altLang="ko-KR" sz="1600" dirty="0"/>
              <a:t>float </a:t>
            </a:r>
            <a:r>
              <a:rPr lang="ko-KR" altLang="en-US" sz="1600" dirty="0"/>
              <a:t>속성이 적용되지 않도록 할 때 </a:t>
            </a:r>
            <a:r>
              <a:rPr lang="ko-KR" altLang="en-US" sz="1600" dirty="0" smtClean="0"/>
              <a:t>사용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52078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clears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880828"/>
            <a:ext cx="8344461" cy="46805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701" y="6398262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▶ 뒷 페이지 소스코드 계속</a:t>
            </a:r>
            <a:endParaRPr lang="ko-KR" altLang="en-US" sz="100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88840"/>
            <a:ext cx="4994896" cy="28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0405" y="980728"/>
            <a:ext cx="7982036" cy="37444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="div1"&gt;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="div2"&gt;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div2 - 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대상 요소를 웹 문서에 배치하면 그 다음 요소에도 똑같은 속성이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하지만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사용되는 것을 원하지 않을 때도 있습니다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이때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다양한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레이아웃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설계할 때에는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속성과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적절히 잘 사용해야 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="div3"&gt;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="div4"&gt;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div4 - 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적용되는 것을 원하지 않는 요소에 사용하여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초기화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float: left;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left;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float: right;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right;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초기화합니다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값이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상관없이 무조건 초기화하고 싶다면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both;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보통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clear:both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많이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5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648072"/>
          </a:xfrm>
        </p:spPr>
        <p:txBody>
          <a:bodyPr/>
          <a:lstStyle/>
          <a:p>
            <a:r>
              <a:rPr lang="en-US" altLang="ko-KR" sz="1800" dirty="0" smtClean="0"/>
              <a:t>overflow </a:t>
            </a:r>
          </a:p>
          <a:p>
            <a:pPr lvl="1"/>
            <a:r>
              <a:rPr lang="en-US" altLang="ko-KR" sz="1600" dirty="0" smtClean="0"/>
              <a:t>auto</a:t>
            </a:r>
            <a:r>
              <a:rPr lang="ko-KR" altLang="en-US" sz="1600" dirty="0" smtClean="0"/>
              <a:t>로 설정하면 이미지가 박스 영역을 벗어나는 현상을 해결할 수 있음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56157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overflow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916832"/>
            <a:ext cx="8344461" cy="4941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박스 영역을 벗어남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="img1"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오른쪽 정렬로 되어 있는데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영역을 벗어났습니다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2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overflow: auto;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해결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="fix"&gt;&lt;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="img2"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박스 영역을 벗어날 경우에는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설정하여 해결합니다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2" y="2348880"/>
            <a:ext cx="4052312" cy="26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인라인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형식을 블록 형식으로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변환하기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292736"/>
            <a:ext cx="8344461" cy="544863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p.bk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display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block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형식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세계적인 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기업에는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등이 있습니다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블록 형식으로 변환한 후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spc="-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spc="-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bk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세계적인 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기업에는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등이 있습니다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50731"/>
            <a:ext cx="3960440" cy="2252945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xmlns="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32966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04056"/>
          </a:xfrm>
        </p:spPr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문서 구조에서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속성의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"/>
          <a:stretch/>
        </p:blipFill>
        <p:spPr>
          <a:xfrm>
            <a:off x="806862" y="1690811"/>
            <a:ext cx="7674292" cy="42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274763"/>
            <a:ext cx="72009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844675"/>
            <a:ext cx="39608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0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586504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733256"/>
            <a:ext cx="5865040" cy="104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954463"/>
            <a:ext cx="39608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2"/>
          <p:cNvSpPr txBox="1">
            <a:spLocks/>
          </p:cNvSpPr>
          <p:nvPr/>
        </p:nvSpPr>
        <p:spPr bwMode="auto">
          <a:xfrm>
            <a:off x="251520" y="260649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mtClean="0"/>
              <a:t>float </a:t>
            </a:r>
            <a:r>
              <a:rPr kumimoji="0" lang="ko-KR" altLang="en-US" smtClean="0"/>
              <a:t>속성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3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580112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945" y="408072"/>
            <a:ext cx="6164270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4624"/>
            <a:ext cx="39592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7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1.2 float </a:t>
            </a:r>
            <a:r>
              <a:rPr lang="ko-KR" altLang="en-US" b="1"/>
              <a:t>속성 해제하기</a:t>
            </a:r>
          </a:p>
        </p:txBody>
      </p:sp>
      <p:pic>
        <p:nvPicPr>
          <p:cNvPr id="15364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" y="-63198"/>
            <a:ext cx="5120116" cy="69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87" y="476672"/>
            <a:ext cx="5933713" cy="23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922588"/>
            <a:ext cx="395922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390650"/>
            <a:ext cx="82804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1982788"/>
            <a:ext cx="36004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67544" y="418492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b="1" dirty="0" smtClean="0">
                <a:solidFill>
                  <a:srgbClr val="FF0000"/>
                </a:solidFill>
              </a:rPr>
              <a:t>이미지를 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float </a:t>
            </a:r>
            <a:r>
              <a:rPr lang="en-US" altLang="ko-KR" b="1" dirty="0" smtClean="0">
                <a:solidFill>
                  <a:srgbClr val="FF0000"/>
                </a:solidFill>
              </a:rPr>
              <a:t>Right</a:t>
            </a:r>
            <a:r>
              <a:rPr lang="ko-KR" altLang="en-US" b="1" dirty="0" smtClean="0">
                <a:solidFill>
                  <a:srgbClr val="FF0000"/>
                </a:solidFill>
              </a:rPr>
              <a:t>로 정렬해 보자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2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19" y="908720"/>
            <a:ext cx="8640962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시맨틱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문서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구조에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float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속성 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19" y="1268760"/>
            <a:ext cx="8640962" cy="55892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margin-left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206px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목차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it-IT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</a:p>
          <a:p>
            <a:r>
              <a:rPr lang="it-IT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="http://www.adobe.com"&gt;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Adobe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="http://www.amazon.com"&gt;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Amazon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="http://www.Mysql.com"&gt;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1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문서 구조에 유용하게 사용할 수 있습니다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예를 들면 </a:t>
            </a:r>
            <a:r>
              <a:rPr lang="en-US" altLang="ko-KR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aside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추가하면 </a:t>
            </a:r>
            <a:endParaRPr lang="en-US" altLang="ko-KR" sz="11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떠다니는 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내비게이션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또는 사이드 바를 만들 수 있습니다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2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문서 구조에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적용할 때는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footer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부분에 적용되지 않도록 해야 합니다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z-index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276872"/>
            <a:ext cx="4783155" cy="3672408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 smtClean="0"/>
              <a:t>z-index</a:t>
            </a:r>
          </a:p>
          <a:p>
            <a:pPr lvl="1"/>
            <a:r>
              <a:rPr lang="ko-KR" altLang="en-US" smtClean="0"/>
              <a:t>한</a:t>
            </a:r>
            <a:r>
              <a:rPr lang="en-US" altLang="ko-KR" smtClean="0"/>
              <a:t> </a:t>
            </a:r>
            <a:r>
              <a:rPr lang="ko-KR" altLang="en-US" smtClean="0"/>
              <a:t>요소 위에 다른 요소를 쌓을 때 사용</a:t>
            </a:r>
            <a:endParaRPr lang="en-US" altLang="ko-KR" smtClean="0"/>
          </a:p>
          <a:p>
            <a:pPr lvl="1"/>
            <a:r>
              <a:rPr lang="en-US" altLang="ko-KR" smtClean="0"/>
              <a:t>z-index </a:t>
            </a:r>
            <a:r>
              <a:rPr lang="ko-KR" altLang="en-US" smtClean="0"/>
              <a:t>속성값이 작을수록 아래에 쌓임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z-index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z-index </a:t>
            </a:r>
            <a:r>
              <a:rPr lang="ko-KR" altLang="en-US" sz="1400" b="1" dirty="0">
                <a:solidFill>
                  <a:schemeClr val="tx1"/>
                </a:solidFill>
              </a:rPr>
              <a:t>속성값에 따라 요소들이 쌓이는 순서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확인하기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4132013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     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4585" y="1268759"/>
            <a:ext cx="4223148" cy="4453863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="box1"&gt;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="box2"&gt;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="box3"&gt;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88224" y="1916832"/>
            <a:ext cx="2448272" cy="2664296"/>
            <a:chOff x="5364088" y="2564904"/>
            <a:chExt cx="2448272" cy="266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564904"/>
              <a:ext cx="2448272" cy="248034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364088" y="4077072"/>
              <a:ext cx="144016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3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5B39B5-4192-4F5A-913F-D2A0E12A61BE}"/>
              </a:ext>
            </a:extLst>
          </p:cNvPr>
          <p:cNvSpPr txBox="1"/>
          <p:nvPr/>
        </p:nvSpPr>
        <p:spPr>
          <a:xfrm>
            <a:off x="207972" y="980728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position </a:t>
            </a:r>
            <a:r>
              <a:rPr lang="ko-KR" altLang="en-US" sz="1600" b="1" dirty="0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B77B9F-22ED-410B-9911-AB7EAA05B23D}"/>
              </a:ext>
            </a:extLst>
          </p:cNvPr>
          <p:cNvSpPr txBox="1"/>
          <p:nvPr/>
        </p:nvSpPr>
        <p:spPr>
          <a:xfrm>
            <a:off x="207972" y="1340768"/>
            <a:ext cx="382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5D113AB-20C7-4C1E-A67E-232424603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5" b="17619"/>
          <a:stretch/>
        </p:blipFill>
        <p:spPr>
          <a:xfrm>
            <a:off x="207972" y="1628800"/>
            <a:ext cx="4201462" cy="301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815C226-F53C-4C1A-A0DB-352FE158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1" b="4738"/>
          <a:stretch/>
        </p:blipFill>
        <p:spPr>
          <a:xfrm>
            <a:off x="179512" y="1926357"/>
            <a:ext cx="4527578" cy="1586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A05AC53-D698-4686-BA02-5BE9C72AF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3"/>
          <a:stretch/>
        </p:blipFill>
        <p:spPr>
          <a:xfrm>
            <a:off x="501452" y="3516914"/>
            <a:ext cx="3475275" cy="3341088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xmlns="" id="{08012977-7E1D-4BD0-80DE-08D5C3360A9C}"/>
              </a:ext>
            </a:extLst>
          </p:cNvPr>
          <p:cNvSpPr/>
          <p:nvPr/>
        </p:nvSpPr>
        <p:spPr>
          <a:xfrm rot="10800000">
            <a:off x="3926047" y="6027295"/>
            <a:ext cx="2680283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07090" y="1709353"/>
            <a:ext cx="4410665" cy="43119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4785148" y="1505523"/>
            <a:ext cx="295520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position </a:t>
            </a:r>
            <a:r>
              <a:rPr lang="ko-KR" altLang="en-US" sz="1200" b="1" dirty="0" smtClean="0"/>
              <a:t>속성으로 요소 위치 지정하기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35" y="2021951"/>
            <a:ext cx="4294761" cy="394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3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형식 변환 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속성 효과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블록 </a:t>
            </a:r>
            <a:r>
              <a:rPr lang="ko-KR" altLang="en-US" sz="1400" b="1" dirty="0">
                <a:solidFill>
                  <a:schemeClr val="tx1"/>
                </a:solidFill>
              </a:rPr>
              <a:t>형식을 </a:t>
            </a:r>
            <a:r>
              <a:rPr lang="ko-KR" altLang="en-US" sz="14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1400" b="1" dirty="0">
                <a:solidFill>
                  <a:schemeClr val="tx1"/>
                </a:solidFill>
              </a:rPr>
              <a:t> 형식으로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변환하기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292736"/>
            <a:ext cx="8344461" cy="556526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ul.in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display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inline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블록 형식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 형식으로 변환한 후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="in"&gt;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5128"/>
            <a:ext cx="336549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ko-KR" altLang="en-US" sz="1600" dirty="0" smtClean="0"/>
              <a:t>정적 위치 설정</a:t>
            </a:r>
            <a:endParaRPr lang="en-US" altLang="ko-KR" sz="1600" dirty="0"/>
          </a:p>
          <a:p>
            <a:pPr lvl="1"/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표 </a:t>
            </a:r>
            <a:r>
              <a:rPr lang="ko-KR" altLang="en-US" sz="1200" b="0" dirty="0" smtClean="0"/>
              <a:t>등을 웹 </a:t>
            </a:r>
            <a:r>
              <a:rPr lang="ko-KR" altLang="en-US" sz="1200" b="0" dirty="0"/>
              <a:t>문서의 흐름에 따라 배치하는 </a:t>
            </a:r>
            <a:r>
              <a:rPr lang="ko-KR" altLang="en-US" sz="1200" b="0" dirty="0" smtClean="0"/>
              <a:t>방법</a:t>
            </a:r>
            <a:endParaRPr lang="en-US" altLang="ko-KR" sz="1200" b="0" dirty="0" smtClean="0"/>
          </a:p>
          <a:p>
            <a:pPr lvl="1"/>
            <a:r>
              <a:rPr lang="ko-KR" altLang="en-US" sz="1200" b="0" dirty="0" smtClean="0"/>
              <a:t>블록 </a:t>
            </a:r>
            <a:r>
              <a:rPr lang="ko-KR" altLang="en-US" sz="1200" b="0" dirty="0"/>
              <a:t>요소는 </a:t>
            </a:r>
            <a:r>
              <a:rPr lang="ko-KR" altLang="en-US" sz="1200" b="0" dirty="0" smtClean="0"/>
              <a:t>위에서 </a:t>
            </a:r>
            <a:r>
              <a:rPr lang="ko-KR" altLang="en-US" sz="1200" b="0" dirty="0"/>
              <a:t>아래로 쌓이고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인라인</a:t>
            </a:r>
            <a:r>
              <a:rPr lang="ko-KR" altLang="en-US" sz="1200" b="0" dirty="0"/>
              <a:t> 요소는 같은 줄에 순서대로 </a:t>
            </a:r>
            <a:r>
              <a:rPr lang="ko-KR" altLang="en-US" sz="1200" b="0" dirty="0" smtClean="0"/>
              <a:t>배치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7281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정적 위치 설정으로 요소 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132854"/>
            <a:ext cx="4132013" cy="46085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7550" y="2132856"/>
            <a:ext cx="4508946" cy="30449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.sp3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="sp1"&gt;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="sp2"&gt;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="sp3"&gt;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941168"/>
            <a:ext cx="29812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895250"/>
            <a:ext cx="8784976" cy="661542"/>
          </a:xfrm>
        </p:spPr>
        <p:txBody>
          <a:bodyPr/>
          <a:lstStyle/>
          <a:p>
            <a:r>
              <a:rPr lang="ko-KR" altLang="en-US" sz="1600" dirty="0" smtClean="0"/>
              <a:t>상대 위치 설정</a:t>
            </a:r>
            <a:endParaRPr lang="en-US" altLang="ko-KR" sz="1600" dirty="0"/>
          </a:p>
          <a:p>
            <a:pPr lvl="1"/>
            <a:r>
              <a:rPr lang="ko-KR" altLang="en-US" sz="1200" dirty="0"/>
              <a:t>각종 요소가 웹 문서의 </a:t>
            </a:r>
            <a:r>
              <a:rPr lang="ko-KR" altLang="en-US" sz="1200" dirty="0" smtClean="0"/>
              <a:t>정적 위치 값에서 </a:t>
            </a:r>
            <a:r>
              <a:rPr lang="ko-KR" altLang="en-US" sz="1200" dirty="0"/>
              <a:t>상대적으로 얼마나 떨어져 있는지 </a:t>
            </a:r>
            <a:r>
              <a:rPr lang="ko-KR" altLang="en-US" sz="1200" dirty="0" smtClean="0"/>
              <a:t>표시하여 배치하는 방법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885698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상대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3" y="1844823"/>
            <a:ext cx="4176464" cy="4824537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.rp1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7" y="1844824"/>
            <a:ext cx="4680519" cy="295232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="rp1"&gt;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="rp2"&gt;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60px,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869160"/>
            <a:ext cx="3200400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35062" y="908720"/>
            <a:ext cx="9008938" cy="720080"/>
          </a:xfrm>
        </p:spPr>
        <p:txBody>
          <a:bodyPr/>
          <a:lstStyle/>
          <a:p>
            <a:r>
              <a:rPr lang="ko-KR" altLang="en-US" sz="1600" dirty="0" smtClean="0"/>
              <a:t>절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 위치 설정</a:t>
            </a:r>
            <a:endParaRPr lang="en-US" altLang="ko-KR" sz="1600" dirty="0"/>
          </a:p>
          <a:p>
            <a:pPr lvl="1"/>
            <a:r>
              <a:rPr lang="ko-KR" altLang="en-US" sz="1200" dirty="0" smtClean="0"/>
              <a:t>웹 문서의 </a:t>
            </a:r>
            <a:r>
              <a:rPr lang="ko-KR" altLang="en-US" sz="1200" dirty="0"/>
              <a:t>흐름과는 상관없이 전체 페이지를 기준으로 </a:t>
            </a:r>
            <a:r>
              <a:rPr lang="en-US" altLang="ko-KR" sz="1200" dirty="0"/>
              <a:t>top, right, bottom, left</a:t>
            </a:r>
            <a:r>
              <a:rPr lang="ko-KR" altLang="en-US" sz="1200" dirty="0"/>
              <a:t>의 속성을 </a:t>
            </a:r>
            <a:r>
              <a:rPr lang="ko-KR" altLang="en-US" sz="1200" dirty="0" smtClean="0"/>
              <a:t>이용하여 </a:t>
            </a:r>
            <a:r>
              <a:rPr lang="ko-KR" altLang="en-US" sz="1200" dirty="0"/>
              <a:t>원하는 위치에 배치시키는 </a:t>
            </a:r>
            <a:r>
              <a:rPr lang="ko-KR" altLang="en-US" sz="1200" dirty="0" smtClean="0"/>
              <a:t>방법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70080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절대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3" y="2060848"/>
            <a:ext cx="3240359" cy="479715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9872" y="2060847"/>
            <a:ext cx="5474013" cy="3625085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30px, 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40px,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50px,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3212976"/>
            <a:ext cx="317754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76064"/>
          </a:xfrm>
        </p:spPr>
        <p:txBody>
          <a:bodyPr/>
          <a:lstStyle/>
          <a:p>
            <a:r>
              <a:rPr lang="ko-KR" altLang="en-US" sz="1600" dirty="0" smtClean="0"/>
              <a:t>고</a:t>
            </a:r>
            <a:r>
              <a:rPr lang="ko-KR" altLang="en-US" sz="1600" dirty="0"/>
              <a:t>정</a:t>
            </a:r>
            <a:r>
              <a:rPr lang="ko-KR" altLang="en-US" sz="1600" dirty="0" smtClean="0"/>
              <a:t> 위치 설정</a:t>
            </a:r>
            <a:endParaRPr lang="en-US" altLang="ko-KR" sz="1600" dirty="0"/>
          </a:p>
          <a:p>
            <a:pPr lvl="1"/>
            <a:r>
              <a:rPr lang="ko-KR" altLang="en-US" sz="1200" dirty="0"/>
              <a:t>창의 스크롤을 움직여도 </a:t>
            </a:r>
            <a:r>
              <a:rPr lang="ko-KR" altLang="en-US" sz="1200" dirty="0" smtClean="0"/>
              <a:t>사라지지 않고 </a:t>
            </a:r>
            <a:r>
              <a:rPr lang="ko-KR" altLang="en-US" sz="1200" dirty="0"/>
              <a:t>고정된 위치에 그대로 </a:t>
            </a:r>
            <a:r>
              <a:rPr lang="ko-KR" altLang="en-US" sz="1200" dirty="0" smtClean="0"/>
              <a:t>있음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07504" y="148478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고정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1844824"/>
            <a:ext cx="4132014" cy="489654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1635" y="1844824"/>
            <a:ext cx="4218797" cy="24482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 위치 설정 박스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스크롤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위아래로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이동해보기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45" y="4437112"/>
            <a:ext cx="575465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516AAF1-D265-41AE-8B8E-EC16E4870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2" r="2230" b="1555"/>
          <a:stretch/>
        </p:blipFill>
        <p:spPr>
          <a:xfrm>
            <a:off x="5868144" y="966274"/>
            <a:ext cx="1872208" cy="2216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C412E3-A492-40EC-B783-268B662C7DF5}"/>
              </a:ext>
            </a:extLst>
          </p:cNvPr>
          <p:cNvSpPr txBox="1"/>
          <p:nvPr/>
        </p:nvSpPr>
        <p:spPr>
          <a:xfrm>
            <a:off x="155611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박스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98086C-E254-40F6-8D1B-09EDD9135361}"/>
              </a:ext>
            </a:extLst>
          </p:cNvPr>
          <p:cNvSpPr txBox="1"/>
          <p:nvPr/>
        </p:nvSpPr>
        <p:spPr>
          <a:xfrm>
            <a:off x="155611" y="1392077"/>
            <a:ext cx="402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실제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영역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(padding), </a:t>
            </a:r>
            <a:r>
              <a:rPr lang="ko-KR" altLang="en-US" sz="1200" dirty="0"/>
              <a:t>박스의 테두리</a:t>
            </a:r>
            <a:r>
              <a:rPr lang="en-US" altLang="ko-KR" sz="1200" dirty="0"/>
              <a:t>(border), </a:t>
            </a:r>
            <a:r>
              <a:rPr lang="ko-KR" altLang="en-US" sz="1200" dirty="0"/>
              <a:t>그리고 마진</a:t>
            </a:r>
            <a:r>
              <a:rPr lang="en-US" altLang="ko-KR" sz="1200" dirty="0"/>
              <a:t>(margin) </a:t>
            </a:r>
            <a:r>
              <a:rPr lang="ko-KR" altLang="en-US" sz="1200" dirty="0"/>
              <a:t>등의 요소로 구성됨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74488"/>
            <a:ext cx="4392488" cy="35388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920E3FF4-8A10-45FE-8216-238064A5D142}"/>
              </a:ext>
            </a:extLst>
          </p:cNvPr>
          <p:cNvSpPr/>
          <p:nvPr/>
        </p:nvSpPr>
        <p:spPr>
          <a:xfrm>
            <a:off x="155611" y="5549235"/>
            <a:ext cx="452262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80AA4F1-AF6F-440E-9094-F72A5DCCE4DD}"/>
              </a:ext>
            </a:extLst>
          </p:cNvPr>
          <p:cNvSpPr txBox="1"/>
          <p:nvPr/>
        </p:nvSpPr>
        <p:spPr>
          <a:xfrm>
            <a:off x="155611" y="2361662"/>
            <a:ext cx="5208477" cy="1440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개발자 도구 창에서 박스 모델 확인 </a:t>
            </a:r>
            <a:r>
              <a:rPr lang="ko-KR" altLang="en-US" sz="1200" b="1" dirty="0" smtClean="0"/>
              <a:t>가능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웹 브라우저에서 웹 문서 열기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박스 모델 확인할 부분을 마우스 오른쪽 버튼으로 누른 뒤 </a:t>
            </a:r>
            <a:r>
              <a:rPr lang="en-US" altLang="ko-KR" sz="1200" dirty="0"/>
              <a:t>[</a:t>
            </a:r>
            <a:r>
              <a:rPr lang="ko-KR" altLang="en-US" sz="1200" dirty="0"/>
              <a:t>검사</a:t>
            </a:r>
            <a:r>
              <a:rPr lang="en-US" altLang="ko-KR" sz="1200" dirty="0"/>
              <a:t>]</a:t>
            </a:r>
            <a:r>
              <a:rPr lang="ko-KR" altLang="en-US" sz="1200" dirty="0"/>
              <a:t> 선택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개발자 도구 창 위에서 </a:t>
            </a:r>
            <a:r>
              <a:rPr lang="en-US" altLang="ko-KR" sz="1200" dirty="0"/>
              <a:t>[Computed] </a:t>
            </a:r>
            <a:r>
              <a:rPr lang="ko-KR" altLang="en-US" sz="1200" dirty="0"/>
              <a:t>탭 클릭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806805"/>
            <a:ext cx="4464496" cy="28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DE11A3-AFCD-4044-8C4A-6C1C716F645B}"/>
              </a:ext>
            </a:extLst>
          </p:cNvPr>
          <p:cNvSpPr txBox="1"/>
          <p:nvPr/>
        </p:nvSpPr>
        <p:spPr>
          <a:xfrm>
            <a:off x="465588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BDDB49-1233-4236-BCD2-97A08CECDDDA}"/>
              </a:ext>
            </a:extLst>
          </p:cNvPr>
          <p:cNvSpPr txBox="1"/>
          <p:nvPr/>
        </p:nvSpPr>
        <p:spPr>
          <a:xfrm>
            <a:off x="465589" y="1613718"/>
            <a:ext cx="23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12985A-8B5A-4A68-B9E9-FAF02629C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50"/>
          <a:stretch/>
        </p:blipFill>
        <p:spPr>
          <a:xfrm>
            <a:off x="152950" y="3592736"/>
            <a:ext cx="4929260" cy="1852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46" y="1201568"/>
            <a:ext cx="2085385" cy="2558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374335"/>
            <a:ext cx="3960440" cy="23677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60750" y="847814"/>
            <a:ext cx="2523617" cy="34592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35C483-ABF2-4477-956C-9AC7DE058A65}"/>
              </a:ext>
            </a:extLst>
          </p:cNvPr>
          <p:cNvSpPr txBox="1"/>
          <p:nvPr/>
        </p:nvSpPr>
        <p:spPr>
          <a:xfrm>
            <a:off x="5432760" y="709313"/>
            <a:ext cx="1944216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박스 모델 너비 지정하기</a:t>
            </a:r>
            <a:endParaRPr lang="en-US" altLang="ko-KR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59" y="1037566"/>
            <a:ext cx="2235585" cy="319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 </a:t>
            </a:r>
            <a:r>
              <a:rPr lang="ko-KR" altLang="en-US" sz="1400" b="1" dirty="0">
                <a:solidFill>
                  <a:schemeClr val="tx1"/>
                </a:solidFill>
              </a:rPr>
              <a:t>모델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이해하기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292736"/>
            <a:ext cx="8344461" cy="52326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content, padding, border, margin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구성되어 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padding, border, margin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기본 값은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이며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네 가지 방향을 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bottom,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left,right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이용하여 지정할 수 있습니다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94" y="2243336"/>
            <a:ext cx="4411980" cy="1920240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xmlns="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34195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9552" y="980728"/>
            <a:ext cx="820513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</a:t>
            </a:r>
            <a:r>
              <a:rPr lang="ko-KR" altLang="en-US" sz="1400" b="1" dirty="0">
                <a:solidFill>
                  <a:schemeClr val="tx1"/>
                </a:solidFill>
              </a:rPr>
              <a:t>내용 영역 크기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9553" y="1340768"/>
            <a:ext cx="5750894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150%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10cm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3cm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40768"/>
            <a:ext cx="4533417" cy="234543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41586" y="4653136"/>
            <a:ext cx="5615345" cy="1872208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내용 영역 크기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="c1"&gt;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픽셀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="c2"&gt;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퍼센트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(%)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="c3"&gt;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센티미터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(cm)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5942</TotalTime>
  <Words>4979</Words>
  <Application>Microsoft Office PowerPoint</Application>
  <PresentationFormat>화면 슬라이드 쇼(4:3)</PresentationFormat>
  <Paragraphs>893</Paragraphs>
  <Slides>53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CSS와 박스 모델</vt:lpstr>
      <vt:lpstr>PowerPoint 프레젠테이션</vt:lpstr>
      <vt:lpstr>CSS와 박스 모델</vt:lpstr>
      <vt:lpstr>3. 형식 변환 속성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box-shdow 속성 </vt:lpstr>
      <vt:lpstr>box-shdow 속성 </vt:lpstr>
      <vt:lpstr>box-shdow 속성 </vt:lpstr>
      <vt:lpstr>테두리 스타일 지정하기</vt:lpstr>
      <vt:lpstr>테두리 스타일 지정하기</vt:lpstr>
      <vt:lpstr>테두리 스타일 지정하기</vt:lpstr>
      <vt:lpstr>PowerPoint 프레젠테이션</vt:lpstr>
      <vt:lpstr>PowerPoint 프레젠테이션</vt:lpstr>
      <vt:lpstr>테두리 스타일 지정하기</vt:lpstr>
      <vt:lpstr>테두리 스타일 지정하기</vt:lpstr>
      <vt:lpstr>PowerPoint 프레젠테이션</vt:lpstr>
      <vt:lpstr>PowerPoint 프레젠테이션</vt:lpstr>
      <vt:lpstr>여백을 조절하는 속성</vt:lpstr>
      <vt:lpstr>여백을 조절하는 속성</vt:lpstr>
      <vt:lpstr>웹 문서 레이아웃 만들기</vt:lpstr>
      <vt:lpstr>display 속성</vt:lpstr>
      <vt:lpstr>PowerPoint 프레젠테이션</vt:lpstr>
      <vt:lpstr>display 속성</vt:lpstr>
      <vt:lpstr>웹 문서 레이아웃 만들기</vt:lpstr>
      <vt:lpstr>웹 요소의 위치 지정하기</vt:lpstr>
      <vt:lpstr>float 속성</vt:lpstr>
      <vt:lpstr>float 속성</vt:lpstr>
      <vt:lpstr>float 속성</vt:lpstr>
      <vt:lpstr>float 속성</vt:lpstr>
      <vt:lpstr>float 속성</vt:lpstr>
      <vt:lpstr>float 속성</vt:lpstr>
      <vt:lpstr>PowerPoint 프레젠테이션</vt:lpstr>
      <vt:lpstr>1. 페이지 레이아웃</vt:lpstr>
      <vt:lpstr>1. 페이지 레이아웃</vt:lpstr>
      <vt:lpstr>float 속성</vt:lpstr>
      <vt:lpstr>float 속성</vt:lpstr>
      <vt:lpstr>z-index 속성</vt:lpstr>
      <vt:lpstr>z-index 속성</vt:lpstr>
      <vt:lpstr>웹 요소의 위치 지정하기</vt:lpstr>
      <vt:lpstr>position 속성</vt:lpstr>
      <vt:lpstr>position 속성</vt:lpstr>
      <vt:lpstr>position 속성</vt:lpstr>
      <vt:lpstr>position 속성</vt:lpstr>
    </vt:vector>
  </TitlesOfParts>
  <Company>한빛가족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jslee912@gmail.com</cp:lastModifiedBy>
  <cp:revision>406</cp:revision>
  <dcterms:created xsi:type="dcterms:W3CDTF">2012-08-06T11:28:05Z</dcterms:created>
  <dcterms:modified xsi:type="dcterms:W3CDTF">2021-07-29T14:10:54Z</dcterms:modified>
</cp:coreProperties>
</file>